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sk-SK"/>
    </a:defPPr>
    <a:lvl1pPr algn="l" rtl="0" fontAlgn="base">
      <a:spcBef>
        <a:spcPct val="0"/>
      </a:spcBef>
      <a:spcAft>
        <a:spcPct val="0"/>
      </a:spcAft>
      <a:defRPr sz="5400" b="1" kern="1200">
        <a:solidFill>
          <a:schemeClr val="tx1"/>
        </a:solidFill>
        <a:latin typeface="Arial" charset="0"/>
        <a:ea typeface="+mn-ea"/>
        <a:cs typeface="Arial" charset="0"/>
      </a:defRPr>
    </a:lvl1pPr>
    <a:lvl2pPr marL="457200" algn="l" rtl="0" fontAlgn="base">
      <a:spcBef>
        <a:spcPct val="0"/>
      </a:spcBef>
      <a:spcAft>
        <a:spcPct val="0"/>
      </a:spcAft>
      <a:defRPr sz="5400" b="1" kern="1200">
        <a:solidFill>
          <a:schemeClr val="tx1"/>
        </a:solidFill>
        <a:latin typeface="Arial" charset="0"/>
        <a:ea typeface="+mn-ea"/>
        <a:cs typeface="Arial" charset="0"/>
      </a:defRPr>
    </a:lvl2pPr>
    <a:lvl3pPr marL="914400" algn="l" rtl="0" fontAlgn="base">
      <a:spcBef>
        <a:spcPct val="0"/>
      </a:spcBef>
      <a:spcAft>
        <a:spcPct val="0"/>
      </a:spcAft>
      <a:defRPr sz="5400" b="1" kern="1200">
        <a:solidFill>
          <a:schemeClr val="tx1"/>
        </a:solidFill>
        <a:latin typeface="Arial" charset="0"/>
        <a:ea typeface="+mn-ea"/>
        <a:cs typeface="Arial" charset="0"/>
      </a:defRPr>
    </a:lvl3pPr>
    <a:lvl4pPr marL="1371600" algn="l" rtl="0" fontAlgn="base">
      <a:spcBef>
        <a:spcPct val="0"/>
      </a:spcBef>
      <a:spcAft>
        <a:spcPct val="0"/>
      </a:spcAft>
      <a:defRPr sz="5400" b="1" kern="1200">
        <a:solidFill>
          <a:schemeClr val="tx1"/>
        </a:solidFill>
        <a:latin typeface="Arial" charset="0"/>
        <a:ea typeface="+mn-ea"/>
        <a:cs typeface="Arial" charset="0"/>
      </a:defRPr>
    </a:lvl4pPr>
    <a:lvl5pPr marL="1828800" algn="l" rtl="0" fontAlgn="base">
      <a:spcBef>
        <a:spcPct val="0"/>
      </a:spcBef>
      <a:spcAft>
        <a:spcPct val="0"/>
      </a:spcAft>
      <a:defRPr sz="5400" b="1" kern="1200">
        <a:solidFill>
          <a:schemeClr val="tx1"/>
        </a:solidFill>
        <a:latin typeface="Arial" charset="0"/>
        <a:ea typeface="+mn-ea"/>
        <a:cs typeface="Arial" charset="0"/>
      </a:defRPr>
    </a:lvl5pPr>
    <a:lvl6pPr marL="2286000" algn="l" defTabSz="914400" rtl="0" eaLnBrk="1" latinLnBrk="0" hangingPunct="1">
      <a:defRPr sz="5400" b="1" kern="1200">
        <a:solidFill>
          <a:schemeClr val="tx1"/>
        </a:solidFill>
        <a:latin typeface="Arial" charset="0"/>
        <a:ea typeface="+mn-ea"/>
        <a:cs typeface="Arial" charset="0"/>
      </a:defRPr>
    </a:lvl6pPr>
    <a:lvl7pPr marL="2743200" algn="l" defTabSz="914400" rtl="0" eaLnBrk="1" latinLnBrk="0" hangingPunct="1">
      <a:defRPr sz="5400" b="1" kern="1200">
        <a:solidFill>
          <a:schemeClr val="tx1"/>
        </a:solidFill>
        <a:latin typeface="Arial" charset="0"/>
        <a:ea typeface="+mn-ea"/>
        <a:cs typeface="Arial" charset="0"/>
      </a:defRPr>
    </a:lvl7pPr>
    <a:lvl8pPr marL="3200400" algn="l" defTabSz="914400" rtl="0" eaLnBrk="1" latinLnBrk="0" hangingPunct="1">
      <a:defRPr sz="5400" b="1" kern="1200">
        <a:solidFill>
          <a:schemeClr val="tx1"/>
        </a:solidFill>
        <a:latin typeface="Arial" charset="0"/>
        <a:ea typeface="+mn-ea"/>
        <a:cs typeface="Arial" charset="0"/>
      </a:defRPr>
    </a:lvl8pPr>
    <a:lvl9pPr marL="3657600" algn="l" defTabSz="914400" rtl="0" eaLnBrk="1" latinLnBrk="0" hangingPunct="1">
      <a:defRPr sz="5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0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8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1CAB75A8-0F9B-4C27-A989-28ED484F7FA1}" type="slidenum">
              <a:rPr lang="sk-SK"/>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C52C05A-0A18-495C-830E-BECF86335A85}" type="slidenum">
              <a:rPr lang="sk-SK"/>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500DFC87-6213-438C-9836-8880FF0F3BCF}" type="slidenum">
              <a:rPr lang="sk-SK"/>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061370D9-0E52-45EA-A2EC-AFFF426DAC2B}" type="slidenum">
              <a:rPr lang="sk-SK"/>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8DB85EAB-8302-4336-9441-7027B5EC03D7}" type="slidenum">
              <a:rPr lang="sk-SK"/>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DB6DDF17-914B-47B6-9E3D-D5D919521224}" type="slidenum">
              <a:rPr lang="sk-SK"/>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lvl1pPr>
              <a:defRPr/>
            </a:lvl1pPr>
          </a:lstStyle>
          <a:p>
            <a:endParaRPr lang="sk-SK"/>
          </a:p>
        </p:txBody>
      </p:sp>
      <p:sp>
        <p:nvSpPr>
          <p:cNvPr id="8" name="Zástupný symbol päty 7"/>
          <p:cNvSpPr>
            <a:spLocks noGrp="1"/>
          </p:cNvSpPr>
          <p:nvPr>
            <p:ph type="ftr" sz="quarter" idx="11"/>
          </p:nvPr>
        </p:nvSpPr>
        <p:spPr/>
        <p:txBody>
          <a:bodyPr/>
          <a:lstStyle>
            <a:lvl1pPr>
              <a:defRPr/>
            </a:lvl1pPr>
          </a:lstStyle>
          <a:p>
            <a:endParaRPr lang="sk-SK"/>
          </a:p>
        </p:txBody>
      </p:sp>
      <p:sp>
        <p:nvSpPr>
          <p:cNvPr id="9" name="Zástupný symbol čísla snímky 8"/>
          <p:cNvSpPr>
            <a:spLocks noGrp="1"/>
          </p:cNvSpPr>
          <p:nvPr>
            <p:ph type="sldNum" sz="quarter" idx="12"/>
          </p:nvPr>
        </p:nvSpPr>
        <p:spPr/>
        <p:txBody>
          <a:bodyPr/>
          <a:lstStyle>
            <a:lvl1pPr>
              <a:defRPr/>
            </a:lvl1pPr>
          </a:lstStyle>
          <a:p>
            <a:fld id="{23DAEC10-46D3-4F6E-8092-C493846C4A19}" type="slidenum">
              <a:rPr lang="sk-SK"/>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lvl1pPr>
              <a:defRPr/>
            </a:lvl1pPr>
          </a:lstStyle>
          <a:p>
            <a:endParaRPr lang="sk-SK"/>
          </a:p>
        </p:txBody>
      </p:sp>
      <p:sp>
        <p:nvSpPr>
          <p:cNvPr id="4" name="Zástupný symbol päty 3"/>
          <p:cNvSpPr>
            <a:spLocks noGrp="1"/>
          </p:cNvSpPr>
          <p:nvPr>
            <p:ph type="ftr" sz="quarter" idx="11"/>
          </p:nvPr>
        </p:nvSpPr>
        <p:spPr/>
        <p:txBody>
          <a:bodyPr/>
          <a:lstStyle>
            <a:lvl1pPr>
              <a:defRPr/>
            </a:lvl1pPr>
          </a:lstStyle>
          <a:p>
            <a:endParaRPr lang="sk-SK"/>
          </a:p>
        </p:txBody>
      </p:sp>
      <p:sp>
        <p:nvSpPr>
          <p:cNvPr id="5" name="Zástupný symbol čísla snímky 4"/>
          <p:cNvSpPr>
            <a:spLocks noGrp="1"/>
          </p:cNvSpPr>
          <p:nvPr>
            <p:ph type="sldNum" sz="quarter" idx="12"/>
          </p:nvPr>
        </p:nvSpPr>
        <p:spPr/>
        <p:txBody>
          <a:bodyPr/>
          <a:lstStyle>
            <a:lvl1pPr>
              <a:defRPr/>
            </a:lvl1pPr>
          </a:lstStyle>
          <a:p>
            <a:fld id="{B9B10914-B9DA-4345-B850-4C5A3BBD68E2}" type="slidenum">
              <a:rPr lang="sk-SK"/>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endParaRPr lang="sk-SK"/>
          </a:p>
        </p:txBody>
      </p:sp>
      <p:sp>
        <p:nvSpPr>
          <p:cNvPr id="3" name="Zástupný symbol päty 2"/>
          <p:cNvSpPr>
            <a:spLocks noGrp="1"/>
          </p:cNvSpPr>
          <p:nvPr>
            <p:ph type="ftr" sz="quarter" idx="11"/>
          </p:nvPr>
        </p:nvSpPr>
        <p:spPr/>
        <p:txBody>
          <a:bodyPr/>
          <a:lstStyle>
            <a:lvl1pPr>
              <a:defRPr/>
            </a:lvl1pPr>
          </a:lstStyle>
          <a:p>
            <a:endParaRPr lang="sk-SK"/>
          </a:p>
        </p:txBody>
      </p:sp>
      <p:sp>
        <p:nvSpPr>
          <p:cNvPr id="4" name="Zástupný symbol čísla snímky 3"/>
          <p:cNvSpPr>
            <a:spLocks noGrp="1"/>
          </p:cNvSpPr>
          <p:nvPr>
            <p:ph type="sldNum" sz="quarter" idx="12"/>
          </p:nvPr>
        </p:nvSpPr>
        <p:spPr/>
        <p:txBody>
          <a:bodyPr/>
          <a:lstStyle>
            <a:lvl1pPr>
              <a:defRPr/>
            </a:lvl1pPr>
          </a:lstStyle>
          <a:p>
            <a:fld id="{31DC6C8A-3053-4218-92D4-14FC09583C4B}" type="slidenum">
              <a:rPr lang="sk-SK"/>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11E4C5CF-11F4-4F57-9259-59B906ADB2DE}" type="slidenum">
              <a:rPr lang="sk-SK"/>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BD253558-2212-4860-9991-D2AB4E7AF618}" type="slidenum">
              <a:rPr lang="sk-SK"/>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E0209B"/>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815B8EAA-32C3-4EC5-8300-0B2C3BDCF50F}" type="slidenum">
              <a:rPr lang="sk-SK"/>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entrumvalentiny.sk/eshop/index.php?route=product/category&amp;path=26_3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5288" y="1700213"/>
            <a:ext cx="8229600" cy="2232025"/>
          </a:xfrm>
        </p:spPr>
        <p:txBody>
          <a:bodyPr/>
          <a:lstStyle/>
          <a:p>
            <a:r>
              <a:rPr lang="sk-SK" sz="8000" b="1" u="sng"/>
              <a:t>Rodinné zvyky a tradície</a:t>
            </a:r>
          </a:p>
        </p:txBody>
      </p:sp>
      <p:pic>
        <p:nvPicPr>
          <p:cNvPr id="2055" name="Picture 7" descr="4"/>
          <p:cNvPicPr>
            <a:picLocks noChangeAspect="1" noChangeArrowheads="1" noCrop="1"/>
          </p:cNvPicPr>
          <p:nvPr/>
        </p:nvPicPr>
        <p:blipFill>
          <a:blip r:embed="rId2" cstate="print"/>
          <a:srcRect/>
          <a:stretch>
            <a:fillRect/>
          </a:stretch>
        </p:blipFill>
        <p:spPr bwMode="auto">
          <a:xfrm>
            <a:off x="-252413" y="3068638"/>
            <a:ext cx="2238376" cy="3267075"/>
          </a:xfrm>
          <a:prstGeom prst="rect">
            <a:avLst/>
          </a:prstGeom>
          <a:noFill/>
        </p:spPr>
      </p:pic>
      <p:pic>
        <p:nvPicPr>
          <p:cNvPr id="2056" name="Picture 8" descr="4"/>
          <p:cNvPicPr>
            <a:picLocks noChangeAspect="1" noChangeArrowheads="1" noCrop="1"/>
          </p:cNvPicPr>
          <p:nvPr/>
        </p:nvPicPr>
        <p:blipFill>
          <a:blip r:embed="rId2" cstate="print"/>
          <a:srcRect/>
          <a:stretch>
            <a:fillRect/>
          </a:stretch>
        </p:blipFill>
        <p:spPr bwMode="auto">
          <a:xfrm flipH="1">
            <a:off x="7019925" y="2997200"/>
            <a:ext cx="2447925" cy="3267075"/>
          </a:xfrm>
          <a:prstGeom prst="rect">
            <a:avLst/>
          </a:prstGeom>
          <a:noFill/>
        </p:spPr>
      </p:pic>
      <p:pic>
        <p:nvPicPr>
          <p:cNvPr id="2057" name="Picture 9" descr="ANd9GcQ_Knt8eJYVEEZSXMSoa5fi9SZBy5IlN20IQvJxt_xhV8QMKQms"/>
          <p:cNvPicPr>
            <a:picLocks noChangeAspect="1" noChangeArrowheads="1"/>
          </p:cNvPicPr>
          <p:nvPr/>
        </p:nvPicPr>
        <p:blipFill>
          <a:blip r:embed="rId3" cstate="print"/>
          <a:srcRect/>
          <a:stretch>
            <a:fillRect/>
          </a:stretch>
        </p:blipFill>
        <p:spPr bwMode="auto">
          <a:xfrm>
            <a:off x="2771775" y="4149725"/>
            <a:ext cx="3240088" cy="2425700"/>
          </a:xfrm>
          <a:prstGeom prst="rect">
            <a:avLst/>
          </a:prstGeom>
          <a:noFill/>
        </p:spPr>
      </p:pic>
      <p:pic>
        <p:nvPicPr>
          <p:cNvPr id="2059" name="Picture 11" descr="vuurwerk17"/>
          <p:cNvPicPr>
            <a:picLocks noChangeAspect="1" noChangeArrowheads="1" noCrop="1"/>
          </p:cNvPicPr>
          <p:nvPr/>
        </p:nvPicPr>
        <p:blipFill>
          <a:blip r:embed="rId4" cstate="print"/>
          <a:srcRect/>
          <a:stretch>
            <a:fillRect/>
          </a:stretch>
        </p:blipFill>
        <p:spPr bwMode="auto">
          <a:xfrm>
            <a:off x="4859338" y="260350"/>
            <a:ext cx="952500" cy="1190625"/>
          </a:xfrm>
          <a:prstGeom prst="rect">
            <a:avLst/>
          </a:prstGeom>
          <a:noFill/>
        </p:spPr>
      </p:pic>
      <p:sp>
        <p:nvSpPr>
          <p:cNvPr id="2063" name="AutoShape 15" descr="2Q=="/>
          <p:cNvSpPr>
            <a:spLocks noChangeAspect="1" noChangeArrowheads="1"/>
          </p:cNvSpPr>
          <p:nvPr/>
        </p:nvSpPr>
        <p:spPr bwMode="auto">
          <a:xfrm>
            <a:off x="4419600" y="3276600"/>
            <a:ext cx="304800" cy="304800"/>
          </a:xfrm>
          <a:prstGeom prst="rect">
            <a:avLst/>
          </a:prstGeom>
          <a:noFill/>
        </p:spPr>
        <p:txBody>
          <a:bodyPr/>
          <a:lstStyle/>
          <a:p>
            <a:endParaRPr lang="sk-SK"/>
          </a:p>
        </p:txBody>
      </p:sp>
      <p:sp>
        <p:nvSpPr>
          <p:cNvPr id="2065" name="AutoShape 17" descr="2Q=="/>
          <p:cNvSpPr>
            <a:spLocks noChangeAspect="1" noChangeArrowheads="1"/>
          </p:cNvSpPr>
          <p:nvPr/>
        </p:nvSpPr>
        <p:spPr bwMode="auto">
          <a:xfrm>
            <a:off x="4419600" y="3276600"/>
            <a:ext cx="304800" cy="304800"/>
          </a:xfrm>
          <a:prstGeom prst="rect">
            <a:avLst/>
          </a:prstGeom>
          <a:noFill/>
        </p:spPr>
        <p:txBody>
          <a:bodyPr/>
          <a:lstStyle/>
          <a:p>
            <a:endParaRPr lang="sk-SK"/>
          </a:p>
        </p:txBody>
      </p:sp>
      <p:pic>
        <p:nvPicPr>
          <p:cNvPr id="2067" name="Picture 19" descr="maj3"/>
          <p:cNvPicPr>
            <a:picLocks noChangeAspect="1" noChangeArrowheads="1"/>
          </p:cNvPicPr>
          <p:nvPr/>
        </p:nvPicPr>
        <p:blipFill>
          <a:blip r:embed="rId5" cstate="print"/>
          <a:srcRect/>
          <a:stretch>
            <a:fillRect/>
          </a:stretch>
        </p:blipFill>
        <p:spPr bwMode="auto">
          <a:xfrm>
            <a:off x="3851275" y="260350"/>
            <a:ext cx="1025525" cy="1368425"/>
          </a:xfrm>
          <a:prstGeom prst="rect">
            <a:avLst/>
          </a:prstGeom>
          <a:noFill/>
        </p:spPr>
      </p:pic>
      <p:pic>
        <p:nvPicPr>
          <p:cNvPr id="2069" name="Picture 21" descr="velka_noc7"/>
          <p:cNvPicPr>
            <a:picLocks noChangeAspect="1" noChangeArrowheads="1"/>
          </p:cNvPicPr>
          <p:nvPr/>
        </p:nvPicPr>
        <p:blipFill>
          <a:blip r:embed="rId6" cstate="print"/>
          <a:srcRect/>
          <a:stretch>
            <a:fillRect/>
          </a:stretch>
        </p:blipFill>
        <p:spPr bwMode="auto">
          <a:xfrm>
            <a:off x="5795963" y="188913"/>
            <a:ext cx="2305050" cy="1541462"/>
          </a:xfrm>
          <a:prstGeom prst="rect">
            <a:avLst/>
          </a:prstGeom>
          <a:noFill/>
        </p:spPr>
      </p:pic>
      <p:pic>
        <p:nvPicPr>
          <p:cNvPr id="2071" name="Picture 23" descr="192_a"/>
          <p:cNvPicPr>
            <a:picLocks noChangeAspect="1" noChangeArrowheads="1"/>
          </p:cNvPicPr>
          <p:nvPr/>
        </p:nvPicPr>
        <p:blipFill>
          <a:blip r:embed="rId7" cstate="print"/>
          <a:srcRect/>
          <a:stretch>
            <a:fillRect/>
          </a:stretch>
        </p:blipFill>
        <p:spPr bwMode="auto">
          <a:xfrm>
            <a:off x="395288" y="333375"/>
            <a:ext cx="2087562" cy="1387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60350"/>
            <a:ext cx="8229600" cy="1143000"/>
          </a:xfrm>
        </p:spPr>
        <p:txBody>
          <a:bodyPr/>
          <a:lstStyle/>
          <a:p>
            <a:r>
              <a:rPr lang="sk-SK"/>
              <a:t>Krstiny –narodenie človeka</a:t>
            </a:r>
          </a:p>
        </p:txBody>
      </p:sp>
      <p:sp>
        <p:nvSpPr>
          <p:cNvPr id="4099" name="Rectangle 3"/>
          <p:cNvSpPr>
            <a:spLocks noGrp="1" noChangeArrowheads="1"/>
          </p:cNvSpPr>
          <p:nvPr>
            <p:ph type="body" idx="1"/>
          </p:nvPr>
        </p:nvSpPr>
        <p:spPr/>
        <p:txBody>
          <a:bodyPr/>
          <a:lstStyle/>
          <a:p>
            <a:pPr algn="ctr">
              <a:lnSpc>
                <a:spcPct val="90000"/>
              </a:lnSpc>
              <a:buFontTx/>
              <a:buNone/>
            </a:pPr>
            <a:r>
              <a:rPr lang="sk-SK"/>
              <a:t>Privítanie malého človiečika je veľkou radosťou pre každú rodinu. Niet sa preto čomu čudovať, že sa čerství rodičia chcú o ňu podeliť aj so svojimi najbližšími. Usporiadajú sa tak krstiny a všetci privítajú drobčeka v ich rodinnom kruhu. Krstiny však samozrejme majú aj iný význam. Dieťa sa oficiálne privíta buď medzi veriacimi alebo v oficiálnom duchu na obecných alebo mestských úradoch.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sk-SK"/>
              <a:t>Veľká udalosť</a:t>
            </a:r>
          </a:p>
        </p:txBody>
      </p:sp>
      <p:pic>
        <p:nvPicPr>
          <p:cNvPr id="5125" name="Picture 5" descr="_vyrn_4krst"/>
          <p:cNvPicPr>
            <a:picLocks noChangeAspect="1" noChangeArrowheads="1"/>
          </p:cNvPicPr>
          <p:nvPr/>
        </p:nvPicPr>
        <p:blipFill>
          <a:blip r:embed="rId2" cstate="print"/>
          <a:srcRect/>
          <a:stretch>
            <a:fillRect/>
          </a:stretch>
        </p:blipFill>
        <p:spPr bwMode="auto">
          <a:xfrm>
            <a:off x="323850" y="1700213"/>
            <a:ext cx="4175125" cy="2728912"/>
          </a:xfrm>
          <a:prstGeom prst="rect">
            <a:avLst/>
          </a:prstGeom>
          <a:noFill/>
        </p:spPr>
      </p:pic>
      <p:pic>
        <p:nvPicPr>
          <p:cNvPr id="5127" name="Picture 7" descr="ANd9GcRSO2RbFiXp5K6y_g5MjCpzprdPEkCafkcchuafng63dTwnCUl-"/>
          <p:cNvPicPr>
            <a:picLocks noChangeAspect="1" noChangeArrowheads="1"/>
          </p:cNvPicPr>
          <p:nvPr/>
        </p:nvPicPr>
        <p:blipFill>
          <a:blip r:embed="rId3" cstate="print"/>
          <a:srcRect/>
          <a:stretch>
            <a:fillRect/>
          </a:stretch>
        </p:blipFill>
        <p:spPr bwMode="auto">
          <a:xfrm>
            <a:off x="684213" y="4581525"/>
            <a:ext cx="2514600" cy="1819275"/>
          </a:xfrm>
          <a:prstGeom prst="rect">
            <a:avLst/>
          </a:prstGeom>
          <a:noFill/>
        </p:spPr>
      </p:pic>
      <p:pic>
        <p:nvPicPr>
          <p:cNvPr id="5129" name="Picture 9" descr="na-krstiny-8097"/>
          <p:cNvPicPr>
            <a:picLocks noChangeAspect="1" noChangeArrowheads="1"/>
          </p:cNvPicPr>
          <p:nvPr/>
        </p:nvPicPr>
        <p:blipFill>
          <a:blip r:embed="rId4" cstate="print"/>
          <a:srcRect b="6749"/>
          <a:stretch>
            <a:fillRect/>
          </a:stretch>
        </p:blipFill>
        <p:spPr bwMode="auto">
          <a:xfrm>
            <a:off x="3348038" y="4581525"/>
            <a:ext cx="2879725" cy="1792288"/>
          </a:xfrm>
          <a:prstGeom prst="rect">
            <a:avLst/>
          </a:prstGeom>
          <a:noFill/>
        </p:spPr>
      </p:pic>
      <p:pic>
        <p:nvPicPr>
          <p:cNvPr id="5131" name="Picture 11" descr="_f_37Krstiny-Svit-22-7--70"/>
          <p:cNvPicPr>
            <a:picLocks noChangeAspect="1" noChangeArrowheads="1"/>
          </p:cNvPicPr>
          <p:nvPr/>
        </p:nvPicPr>
        <p:blipFill>
          <a:blip r:embed="rId5" cstate="print"/>
          <a:srcRect/>
          <a:stretch>
            <a:fillRect/>
          </a:stretch>
        </p:blipFill>
        <p:spPr bwMode="auto">
          <a:xfrm>
            <a:off x="4859338" y="1773238"/>
            <a:ext cx="3800475" cy="2592387"/>
          </a:xfrm>
          <a:prstGeom prst="rect">
            <a:avLst/>
          </a:prstGeom>
          <a:noFill/>
        </p:spPr>
      </p:pic>
      <p:pic>
        <p:nvPicPr>
          <p:cNvPr id="5133" name="Picture 13" descr="548691_patrik-svajda-zlatica-puskarova-syn-krstiny-leonard-anton"/>
          <p:cNvPicPr>
            <a:picLocks noChangeAspect="1" noChangeArrowheads="1"/>
          </p:cNvPicPr>
          <p:nvPr/>
        </p:nvPicPr>
        <p:blipFill>
          <a:blip r:embed="rId6" cstate="print"/>
          <a:srcRect/>
          <a:stretch>
            <a:fillRect/>
          </a:stretch>
        </p:blipFill>
        <p:spPr bwMode="auto">
          <a:xfrm>
            <a:off x="6588125" y="4437063"/>
            <a:ext cx="2160588" cy="22050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k-SK"/>
              <a:t>Regrútske zvyky</a:t>
            </a:r>
          </a:p>
        </p:txBody>
      </p:sp>
      <p:sp>
        <p:nvSpPr>
          <p:cNvPr id="6147" name="Rectangle 3"/>
          <p:cNvSpPr>
            <a:spLocks noGrp="1" noChangeArrowheads="1"/>
          </p:cNvSpPr>
          <p:nvPr>
            <p:ph type="body" idx="1"/>
          </p:nvPr>
        </p:nvSpPr>
        <p:spPr/>
        <p:txBody>
          <a:bodyPr/>
          <a:lstStyle/>
          <a:p>
            <a:pPr algn="ctr">
              <a:lnSpc>
                <a:spcPct val="80000"/>
              </a:lnSpc>
              <a:buFontTx/>
              <a:buNone/>
            </a:pPr>
            <a:r>
              <a:rPr lang="sk-SK" sz="2800"/>
              <a:t>Mládenci, ozdobení pierkami a mašľami, ktorí mali nastúpiť na základnú vojenskú službu, chodievali na odvod. V určený deň prešli v sprievode richtára so spevom celou obcou a potom až do odvodného miesta . Ozdoby a mašle pre regrútov pripravovali dievčatá, tie vyvolené. Za to od regrútov, mládencov dostávali šatky. Najznámejšie regrútske piesne boli: </a:t>
            </a:r>
            <a:r>
              <a:rPr lang="sk-SK" sz="2800" i="1"/>
              <a:t>''Koj mi prišla karta ..., V tom kalinovom lese ..., Na Mokrenskom moste ..., Pošúl som na túrni hodžiny bič ..., Mokrou Lúkou teše voda mútna ...''</a:t>
            </a:r>
            <a:r>
              <a:rPr lang="sk-SK" sz="28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k-SK"/>
              <a:t>Regrúti</a:t>
            </a:r>
          </a:p>
        </p:txBody>
      </p:sp>
      <p:pic>
        <p:nvPicPr>
          <p:cNvPr id="7173" name="Picture 5" descr="05"/>
          <p:cNvPicPr>
            <a:picLocks noChangeAspect="1" noChangeArrowheads="1"/>
          </p:cNvPicPr>
          <p:nvPr/>
        </p:nvPicPr>
        <p:blipFill>
          <a:blip r:embed="rId2" cstate="print"/>
          <a:srcRect/>
          <a:stretch>
            <a:fillRect/>
          </a:stretch>
        </p:blipFill>
        <p:spPr bwMode="auto">
          <a:xfrm>
            <a:off x="468313" y="1773238"/>
            <a:ext cx="3702050" cy="2319337"/>
          </a:xfrm>
          <a:prstGeom prst="rect">
            <a:avLst/>
          </a:prstGeom>
          <a:noFill/>
        </p:spPr>
      </p:pic>
      <p:pic>
        <p:nvPicPr>
          <p:cNvPr id="7175" name="Picture 7" descr="Image"/>
          <p:cNvPicPr>
            <a:picLocks noChangeAspect="1" noChangeArrowheads="1"/>
          </p:cNvPicPr>
          <p:nvPr/>
        </p:nvPicPr>
        <p:blipFill>
          <a:blip r:embed="rId3" cstate="print"/>
          <a:srcRect/>
          <a:stretch>
            <a:fillRect/>
          </a:stretch>
        </p:blipFill>
        <p:spPr bwMode="auto">
          <a:xfrm>
            <a:off x="4572000" y="1557338"/>
            <a:ext cx="4000500" cy="2667000"/>
          </a:xfrm>
          <a:prstGeom prst="rect">
            <a:avLst/>
          </a:prstGeom>
          <a:noFill/>
        </p:spPr>
      </p:pic>
      <p:pic>
        <p:nvPicPr>
          <p:cNvPr id="7177" name="Picture 9" descr="mladenci-r343"/>
          <p:cNvPicPr>
            <a:picLocks noChangeAspect="1" noChangeArrowheads="1"/>
          </p:cNvPicPr>
          <p:nvPr/>
        </p:nvPicPr>
        <p:blipFill>
          <a:blip r:embed="rId4" cstate="print"/>
          <a:srcRect/>
          <a:stretch>
            <a:fillRect/>
          </a:stretch>
        </p:blipFill>
        <p:spPr bwMode="auto">
          <a:xfrm>
            <a:off x="323850" y="4221163"/>
            <a:ext cx="3959225" cy="2239962"/>
          </a:xfrm>
          <a:prstGeom prst="rect">
            <a:avLst/>
          </a:prstGeom>
          <a:noFill/>
        </p:spPr>
      </p:pic>
      <p:pic>
        <p:nvPicPr>
          <p:cNvPr id="7179" name="Picture 11" descr="8"/>
          <p:cNvPicPr>
            <a:picLocks noChangeAspect="1" noChangeArrowheads="1"/>
          </p:cNvPicPr>
          <p:nvPr/>
        </p:nvPicPr>
        <p:blipFill>
          <a:blip r:embed="rId5" cstate="print"/>
          <a:srcRect/>
          <a:stretch>
            <a:fillRect/>
          </a:stretch>
        </p:blipFill>
        <p:spPr bwMode="auto">
          <a:xfrm>
            <a:off x="5003800" y="4365625"/>
            <a:ext cx="3600450" cy="21605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60350"/>
            <a:ext cx="8229600" cy="1143000"/>
          </a:xfrm>
        </p:spPr>
        <p:txBody>
          <a:bodyPr/>
          <a:lstStyle/>
          <a:p>
            <a:r>
              <a:rPr lang="sk-SK"/>
              <a:t>Svadba</a:t>
            </a:r>
          </a:p>
        </p:txBody>
      </p:sp>
      <p:sp>
        <p:nvSpPr>
          <p:cNvPr id="8195" name="Rectangle 3"/>
          <p:cNvSpPr>
            <a:spLocks noGrp="1" noChangeArrowheads="1"/>
          </p:cNvSpPr>
          <p:nvPr>
            <p:ph type="body" idx="1"/>
          </p:nvPr>
        </p:nvSpPr>
        <p:spPr/>
        <p:txBody>
          <a:bodyPr/>
          <a:lstStyle/>
          <a:p>
            <a:pPr algn="ctr">
              <a:lnSpc>
                <a:spcPct val="80000"/>
              </a:lnSpc>
              <a:buFontTx/>
              <a:buNone/>
            </a:pPr>
            <a:r>
              <a:rPr lang="sk-SK" sz="2800"/>
              <a:t>Je tradíciou na Slovensku, že sa pred svadbou stretne starejší s mladomanželmi a oboznámi ich so svadobnými zvykmi. Rodina i starejší sa dohodnú na priebehu svadby a vďaka tomu nedochádza k nedorozumeniam počas svadby.</a:t>
            </a:r>
          </a:p>
          <a:p>
            <a:pPr algn="ctr">
              <a:lnSpc>
                <a:spcPct val="80000"/>
              </a:lnSpc>
              <a:buFontTx/>
              <a:buNone/>
            </a:pPr>
            <a:r>
              <a:rPr lang="sk-SK" sz="2800"/>
              <a:t>V deň sobáša príde starejší do rodiny ženícha, kde v krátkosti urobí poďakovanie a odobierku od svadobných rodičov mladého zaťa. Do dvora k mladej neveste sa prichádza so spevom.  U nevesty sa po odobierke popripínajú mužom </a:t>
            </a:r>
            <a:r>
              <a:rPr lang="sk-SK" sz="2800" u="sng">
                <a:hlinkClick r:id="rId2"/>
              </a:rPr>
              <a:t>svadobné pierka</a:t>
            </a:r>
            <a:r>
              <a:rPr lang="sk-SK" sz="2800"/>
              <a:t> a prípadne sa dozdobia stužkami autá. </a:t>
            </a:r>
          </a:p>
        </p:txBody>
      </p:sp>
      <p:pic>
        <p:nvPicPr>
          <p:cNvPr id="8201" name="Picture 9" descr="svadobne-obrucky-ryob219-82v0xor"/>
          <p:cNvPicPr>
            <a:picLocks noChangeAspect="1" noChangeArrowheads="1"/>
          </p:cNvPicPr>
          <p:nvPr/>
        </p:nvPicPr>
        <p:blipFill>
          <a:blip r:embed="rId3" cstate="print"/>
          <a:srcRect/>
          <a:stretch>
            <a:fillRect/>
          </a:stretch>
        </p:blipFill>
        <p:spPr bwMode="auto">
          <a:xfrm>
            <a:off x="468313" y="179388"/>
            <a:ext cx="1871662" cy="11699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sk-SK"/>
              <a:t>Svadobné zvyky</a:t>
            </a:r>
          </a:p>
        </p:txBody>
      </p:sp>
      <p:pic>
        <p:nvPicPr>
          <p:cNvPr id="9221" name="Picture 5" descr="cepcenie"/>
          <p:cNvPicPr>
            <a:picLocks noChangeAspect="1" noChangeArrowheads="1"/>
          </p:cNvPicPr>
          <p:nvPr/>
        </p:nvPicPr>
        <p:blipFill>
          <a:blip r:embed="rId2" cstate="print"/>
          <a:srcRect/>
          <a:stretch>
            <a:fillRect/>
          </a:stretch>
        </p:blipFill>
        <p:spPr bwMode="auto">
          <a:xfrm>
            <a:off x="539750" y="1125538"/>
            <a:ext cx="2371725" cy="2781300"/>
          </a:xfrm>
          <a:prstGeom prst="rect">
            <a:avLst/>
          </a:prstGeom>
          <a:noFill/>
        </p:spPr>
      </p:pic>
      <p:pic>
        <p:nvPicPr>
          <p:cNvPr id="9223" name="Picture 7" descr="201207041130270"/>
          <p:cNvPicPr>
            <a:picLocks noChangeAspect="1" noChangeArrowheads="1"/>
          </p:cNvPicPr>
          <p:nvPr/>
        </p:nvPicPr>
        <p:blipFill>
          <a:blip r:embed="rId3" cstate="print"/>
          <a:srcRect/>
          <a:stretch>
            <a:fillRect/>
          </a:stretch>
        </p:blipFill>
        <p:spPr bwMode="auto">
          <a:xfrm>
            <a:off x="3132138" y="1268413"/>
            <a:ext cx="2519362" cy="2284412"/>
          </a:xfrm>
          <a:prstGeom prst="rect">
            <a:avLst/>
          </a:prstGeom>
          <a:noFill/>
        </p:spPr>
      </p:pic>
      <p:pic>
        <p:nvPicPr>
          <p:cNvPr id="9225" name="Picture 9" descr="svadobny_par3_profimedia_9"/>
          <p:cNvPicPr>
            <a:picLocks noChangeAspect="1" noChangeArrowheads="1"/>
          </p:cNvPicPr>
          <p:nvPr/>
        </p:nvPicPr>
        <p:blipFill>
          <a:blip r:embed="rId4" cstate="print"/>
          <a:srcRect/>
          <a:stretch>
            <a:fillRect/>
          </a:stretch>
        </p:blipFill>
        <p:spPr bwMode="auto">
          <a:xfrm>
            <a:off x="539750" y="4149725"/>
            <a:ext cx="3095625" cy="2452688"/>
          </a:xfrm>
          <a:prstGeom prst="rect">
            <a:avLst/>
          </a:prstGeom>
          <a:noFill/>
        </p:spPr>
      </p:pic>
      <p:pic>
        <p:nvPicPr>
          <p:cNvPr id="9227" name="Picture 11" descr="tradicka_kysucka_svadba_Cierne_2012"/>
          <p:cNvPicPr>
            <a:picLocks noChangeAspect="1" noChangeArrowheads="1"/>
          </p:cNvPicPr>
          <p:nvPr/>
        </p:nvPicPr>
        <p:blipFill>
          <a:blip r:embed="rId5" cstate="print"/>
          <a:srcRect/>
          <a:stretch>
            <a:fillRect/>
          </a:stretch>
        </p:blipFill>
        <p:spPr bwMode="auto">
          <a:xfrm>
            <a:off x="4284663" y="3606800"/>
            <a:ext cx="3959225" cy="3054350"/>
          </a:xfrm>
          <a:prstGeom prst="rect">
            <a:avLst/>
          </a:prstGeom>
          <a:noFill/>
        </p:spPr>
      </p:pic>
      <p:pic>
        <p:nvPicPr>
          <p:cNvPr id="9229" name="Picture 13" descr="27743"/>
          <p:cNvPicPr>
            <a:picLocks noChangeAspect="1" noChangeArrowheads="1"/>
          </p:cNvPicPr>
          <p:nvPr/>
        </p:nvPicPr>
        <p:blipFill>
          <a:blip r:embed="rId6" cstate="print"/>
          <a:srcRect/>
          <a:stretch>
            <a:fillRect/>
          </a:stretch>
        </p:blipFill>
        <p:spPr bwMode="auto">
          <a:xfrm>
            <a:off x="5795963" y="1268413"/>
            <a:ext cx="3024187" cy="2016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sk-SK"/>
              <a:t>Kalendárne zvyky</a:t>
            </a:r>
          </a:p>
        </p:txBody>
      </p:sp>
      <p:sp>
        <p:nvSpPr>
          <p:cNvPr id="10243" name="Rectangle 3"/>
          <p:cNvSpPr>
            <a:spLocks noGrp="1" noChangeArrowheads="1"/>
          </p:cNvSpPr>
          <p:nvPr>
            <p:ph type="body" idx="1"/>
          </p:nvPr>
        </p:nvSpPr>
        <p:spPr/>
        <p:txBody>
          <a:bodyPr/>
          <a:lstStyle/>
          <a:p>
            <a:pPr algn="ctr">
              <a:lnSpc>
                <a:spcPct val="90000"/>
              </a:lnSpc>
              <a:buFontTx/>
              <a:buNone/>
            </a:pPr>
            <a:r>
              <a:rPr lang="sk-SK"/>
              <a:t/>
            </a:r>
            <a:br>
              <a:rPr lang="sk-SK"/>
            </a:br>
            <a:r>
              <a:rPr lang="sk-SK"/>
              <a:t>Tvoria výraznú zložku duchovnej kultúry obyvateľov. Jednotlivé obrady, dodržiavanie rôznych príkazov a zákazov, zariekanie, veštby a ďalšie úkony zohrávali dôležité miesto v konkrétnych obdobiach kalendárneho roku. Pôvodne sa realizovali so zámerom zabezpečiť zdravie a šťastie rodiny, v hospodárstve bohatú úrodu a rozmnoženie statku.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k-SK"/>
              <a:t>Rodinné zvyky a tradície</a:t>
            </a:r>
          </a:p>
        </p:txBody>
      </p:sp>
      <p:sp>
        <p:nvSpPr>
          <p:cNvPr id="11267" name="Rectangle 3"/>
          <p:cNvSpPr>
            <a:spLocks noGrp="1" noChangeArrowheads="1"/>
          </p:cNvSpPr>
          <p:nvPr>
            <p:ph type="body" idx="1"/>
          </p:nvPr>
        </p:nvSpPr>
        <p:spPr>
          <a:xfrm>
            <a:off x="539750" y="1700213"/>
            <a:ext cx="8229600" cy="4525962"/>
          </a:xfrm>
        </p:spPr>
        <p:txBody>
          <a:bodyPr/>
          <a:lstStyle/>
          <a:p>
            <a:pPr algn="ctr">
              <a:lnSpc>
                <a:spcPct val="90000"/>
              </a:lnSpc>
              <a:buFontTx/>
              <a:buNone/>
            </a:pPr>
            <a:r>
              <a:rPr lang="sk-SK"/>
              <a:t>                                                                 Medzi rodinné zvyky patria aj náboženské tradície ako prvé sväté prijímanie, birmovka, ale aj oslavy okrúhlych narodenín, výročia svadby, oslava maturít, promócií, dožinky, hody, oberačky, stavanie májov, vynášanie Moreny.....  Všetky tradície majú svoje korene v dávnej minulosti a prechádzajú z generácie na generáciu. </a:t>
            </a:r>
            <a:r>
              <a:rPr lang="sk-SK" u="sng"/>
              <a:t>Zachovajme si ich!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k-SK" sz="5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k-SK" sz="5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TotalTime>
  <Words>270</Words>
  <Application>Microsoft Office PowerPoint</Application>
  <PresentationFormat>Prezentácia na obrazovke (4:3)</PresentationFormat>
  <Paragraphs>15</Paragraphs>
  <Slides>9</Slides>
  <Notes>0</Notes>
  <HiddenSlides>0</HiddenSlides>
  <MMClips>0</MMClips>
  <ScaleCrop>false</ScaleCrop>
  <HeadingPairs>
    <vt:vector size="6" baseType="variant">
      <vt:variant>
        <vt:lpstr>Použité písma</vt:lpstr>
      </vt:variant>
      <vt:variant>
        <vt:i4>1</vt:i4>
      </vt:variant>
      <vt:variant>
        <vt:lpstr>Motív</vt:lpstr>
      </vt:variant>
      <vt:variant>
        <vt:i4>1</vt:i4>
      </vt:variant>
      <vt:variant>
        <vt:lpstr>Nadpisy snímok</vt:lpstr>
      </vt:variant>
      <vt:variant>
        <vt:i4>9</vt:i4>
      </vt:variant>
    </vt:vector>
  </HeadingPairs>
  <TitlesOfParts>
    <vt:vector size="11" baseType="lpstr">
      <vt:lpstr>Arial</vt:lpstr>
      <vt:lpstr>Predvolený návrh</vt:lpstr>
      <vt:lpstr>Rodinné zvyky a tradície</vt:lpstr>
      <vt:lpstr>Krstiny –narodenie človeka</vt:lpstr>
      <vt:lpstr>Veľká udalosť</vt:lpstr>
      <vt:lpstr>Regrútske zvyky</vt:lpstr>
      <vt:lpstr>Regrúti</vt:lpstr>
      <vt:lpstr>Svadba</vt:lpstr>
      <vt:lpstr>Svadobné zvyky</vt:lpstr>
      <vt:lpstr>Kalendárne zvyky</vt:lpstr>
      <vt:lpstr>Rodinné zvyky a tradície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Rodinné zvyky a tradície</dc:title>
  <dc:creator>all</dc:creator>
  <cp:lastModifiedBy>Lenovo</cp:lastModifiedBy>
  <cp:revision>2</cp:revision>
  <dcterms:created xsi:type="dcterms:W3CDTF">2013-02-23T14:50:17Z</dcterms:created>
  <dcterms:modified xsi:type="dcterms:W3CDTF">2015-04-01T09:14:02Z</dcterms:modified>
</cp:coreProperties>
</file>